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59" r:id="rId3"/>
    <p:sldId id="266" r:id="rId4"/>
    <p:sldId id="268" r:id="rId5"/>
    <p:sldId id="269" r:id="rId6"/>
    <p:sldId id="270" r:id="rId7"/>
    <p:sldId id="271" r:id="rId8"/>
    <p:sldId id="272" r:id="rId9"/>
  </p:sldIdLst>
  <p:sldSz cx="12192000" cy="6858000"/>
  <p:notesSz cx="6858000" cy="9144000"/>
  <p:embeddedFontLst>
    <p:embeddedFont>
      <p:font typeface="나눔스퀘어 Bold" panose="020B0600000101010101" pitchFamily="50" charset="-127"/>
      <p:bold r:id="rId12"/>
    </p:embeddedFont>
    <p:embeddedFont>
      <p:font typeface="나눔스퀘어" panose="020B0600000101010101" pitchFamily="50" charset="-127"/>
      <p:regular r:id="rId13"/>
    </p:embeddedFont>
    <p:embeddedFont>
      <p:font typeface="나눔스퀘어 Extra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1B3C35"/>
    <a:srgbClr val="D2B4A9"/>
    <a:srgbClr val="1B3C33"/>
    <a:srgbClr val="F4E5D4"/>
    <a:srgbClr val="F3DDC7"/>
    <a:srgbClr val="2A5963"/>
    <a:srgbClr val="E4C2A9"/>
    <a:srgbClr val="F3D5BB"/>
    <a:srgbClr val="3471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15" autoAdjust="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72" y="-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20649" y="3634251"/>
            <a:ext cx="3370802" cy="458350"/>
          </a:xfrm>
          <a:prstGeom prst="plaque">
            <a:avLst>
              <a:gd name="adj" fmla="val 6969"/>
            </a:avLst>
          </a:prstGeom>
          <a:gradFill>
            <a:gsLst>
              <a:gs pos="100000">
                <a:srgbClr val="F4E5D4"/>
              </a:gs>
              <a:gs pos="0">
                <a:srgbClr val="F3D5BB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2A596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54897" y="5800887"/>
            <a:ext cx="2302305" cy="480588"/>
          </a:xfrm>
        </p:spPr>
        <p:txBody>
          <a:bodyPr/>
          <a:lstStyle>
            <a:lvl1pPr algn="dist">
              <a:lnSpc>
                <a:spcPct val="150000"/>
              </a:lnSpc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endParaRPr lang="en-US" altLang="ko-KR" dirty="0"/>
          </a:p>
          <a:p>
            <a:r>
              <a:rPr lang="en-US" altLang="ko-KR" sz="900" dirty="0">
                <a:solidFill>
                  <a:schemeClr val="bg1">
                    <a:lumMod val="85000"/>
                  </a:schemeClr>
                </a:solidFill>
              </a:rPr>
              <a:t>ADSTOREPOST.COM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337487"/>
            <a:ext cx="6548704" cy="1466852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gradFill>
                  <a:gsLst>
                    <a:gs pos="100000">
                      <a:srgbClr val="F3D5BB"/>
                    </a:gs>
                    <a:gs pos="0">
                      <a:srgbClr val="F4E5D4"/>
                    </a:gs>
                  </a:gsLst>
                  <a:path path="circle">
                    <a:fillToRect l="100000" t="100000"/>
                  </a:path>
                </a:gradFill>
                <a:effectLst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4A9F6F8-F7F0-4109-AF10-35490780CCC4}"/>
              </a:ext>
            </a:extLst>
          </p:cNvPr>
          <p:cNvCxnSpPr>
            <a:cxnSpLocks/>
            <a:endCxn id="2" idx="0"/>
          </p:cNvCxnSpPr>
          <p:nvPr userDrawn="1"/>
        </p:nvCxnSpPr>
        <p:spPr>
          <a:xfrm>
            <a:off x="6095999" y="0"/>
            <a:ext cx="0" cy="2337487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3C34D570-4898-441A-BBCC-A12778A194F0}"/>
              </a:ext>
            </a:extLst>
          </p:cNvPr>
          <p:cNvCxnSpPr>
            <a:cxnSpLocks/>
          </p:cNvCxnSpPr>
          <p:nvPr userDrawn="1"/>
        </p:nvCxnSpPr>
        <p:spPr>
          <a:xfrm>
            <a:off x="6095999" y="4303435"/>
            <a:ext cx="0" cy="1314050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gradFill flip="none" rotWithShape="1">
          <a:gsLst>
            <a:gs pos="100000">
              <a:srgbClr val="F4E5D4"/>
            </a:gs>
            <a:gs pos="0">
              <a:srgbClr val="F4E5D4">
                <a:lumMod val="91000"/>
                <a:lumOff val="9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447259-443F-4405-BEF2-8A389053E366}"/>
              </a:ext>
            </a:extLst>
          </p:cNvPr>
          <p:cNvSpPr/>
          <p:nvPr userDrawn="1"/>
        </p:nvSpPr>
        <p:spPr>
          <a:xfrm>
            <a:off x="5945215" y="288978"/>
            <a:ext cx="339672" cy="6264274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E1C1E9-D575-403C-B22E-768C6E633C1E}"/>
              </a:ext>
            </a:extLst>
          </p:cNvPr>
          <p:cNvSpPr/>
          <p:nvPr userDrawn="1"/>
        </p:nvSpPr>
        <p:spPr>
          <a:xfrm>
            <a:off x="6096001" y="0"/>
            <a:ext cx="6096000" cy="6857999"/>
          </a:xfrm>
          <a:prstGeom prst="rect">
            <a:avLst/>
          </a:prstGeom>
          <a:gradFill>
            <a:gsLst>
              <a:gs pos="100000">
                <a:srgbClr val="1B3C33"/>
              </a:gs>
              <a:gs pos="0">
                <a:srgbClr val="1B3C35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EE00006A-9C5B-4034-80C3-4DCD9B407E74}"/>
              </a:ext>
            </a:extLst>
          </p:cNvPr>
          <p:cNvSpPr/>
          <p:nvPr userDrawn="1"/>
        </p:nvSpPr>
        <p:spPr>
          <a:xfrm>
            <a:off x="1626267" y="2061297"/>
            <a:ext cx="2485772" cy="2485772"/>
          </a:xfrm>
          <a:prstGeom prst="frame">
            <a:avLst>
              <a:gd name="adj1" fmla="val 9044"/>
            </a:avLst>
          </a:prstGeom>
          <a:gradFill>
            <a:gsLst>
              <a:gs pos="100000">
                <a:srgbClr val="1B3C35"/>
              </a:gs>
              <a:gs pos="0">
                <a:srgbClr val="1B3C33">
                  <a:lumMod val="93000"/>
                  <a:lumOff val="7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30316" y="2787043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4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0349" y="3459480"/>
            <a:ext cx="2500088" cy="315084"/>
          </a:xfrm>
        </p:spPr>
        <p:txBody>
          <a:bodyPr/>
          <a:lstStyle>
            <a:lvl1pPr algn="ctr">
              <a:defRPr sz="1400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EVERGREEN</a:t>
            </a: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CE84A082-49E2-47D8-8EC6-E0E8F3B16F8C}"/>
              </a:ext>
            </a:extLst>
          </p:cNvPr>
          <p:cNvSpPr/>
          <p:nvPr userDrawn="1"/>
        </p:nvSpPr>
        <p:spPr>
          <a:xfrm>
            <a:off x="3571793" y="3999146"/>
            <a:ext cx="824314" cy="824314"/>
          </a:xfrm>
          <a:prstGeom prst="donut">
            <a:avLst>
              <a:gd name="adj" fmla="val 21287"/>
            </a:avLst>
          </a:prstGeom>
          <a:gradFill>
            <a:gsLst>
              <a:gs pos="100000">
                <a:srgbClr val="E7C49D">
                  <a:lumMod val="80000"/>
                </a:srgbClr>
              </a:gs>
              <a:gs pos="0">
                <a:srgbClr val="F3D5BB">
                  <a:lumMod val="9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F4E5D4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chemeClr val="bg1">
                    <a:alpha val="64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1B3C33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noFill/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F4E5D4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F4E5D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16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액자 24">
            <a:extLst>
              <a:ext uri="{FF2B5EF4-FFF2-40B4-BE49-F238E27FC236}">
                <a16:creationId xmlns:a16="http://schemas.microsoft.com/office/drawing/2014/main" id="{F6C757FD-4DF0-4623-8513-F3D78F79C799}"/>
              </a:ext>
            </a:extLst>
          </p:cNvPr>
          <p:cNvSpPr/>
          <p:nvPr userDrawn="1"/>
        </p:nvSpPr>
        <p:spPr>
          <a:xfrm flipV="1">
            <a:off x="0" y="-2"/>
            <a:ext cx="12192000" cy="601325"/>
          </a:xfrm>
          <a:prstGeom prst="frame">
            <a:avLst>
              <a:gd name="adj1" fmla="val 50000"/>
            </a:avLst>
          </a:prstGeom>
          <a:gradFill flip="none" rotWithShape="1">
            <a:gsLst>
              <a:gs pos="0">
                <a:srgbClr val="E7C49D">
                  <a:alpha val="31000"/>
                </a:srgbClr>
              </a:gs>
              <a:gs pos="100000">
                <a:srgbClr val="F3D5BB">
                  <a:alpha val="50000"/>
                </a:srgbClr>
              </a:gs>
            </a:gsLst>
            <a:lin ang="10800000" scaled="1"/>
            <a:tileRect/>
          </a:gra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  <a:stCxn id="21" idx="3"/>
            <a:endCxn id="9" idx="1"/>
          </p:cNvCxnSpPr>
          <p:nvPr userDrawn="1"/>
        </p:nvCxnSpPr>
        <p:spPr>
          <a:xfrm>
            <a:off x="3665764" y="300645"/>
            <a:ext cx="2430230" cy="4382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512232" y="6153506"/>
            <a:ext cx="601332" cy="601332"/>
          </a:xfrm>
          <a:prstGeom prst="frame">
            <a:avLst>
              <a:gd name="adj1" fmla="val 26516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787823"/>
            <a:ext cx="4748213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lnSpc>
                <a:spcPct val="100000"/>
              </a:lnSpc>
              <a:defRPr sz="36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412706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/>
              <a:t>Designed By L@rgo. ADSTORE</a:t>
            </a:r>
            <a:endParaRPr lang="en-US" dirty="0"/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5899" y="6355470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300037" y="199666"/>
            <a:ext cx="3365727" cy="201957"/>
          </a:xfrm>
          <a:prstGeom prst="plaque">
            <a:avLst>
              <a:gd name="adj" fmla="val 0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11548FD7-C517-4292-82A6-F957F97FC2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5994" y="204048"/>
            <a:ext cx="5795969" cy="201957"/>
          </a:xfrm>
          <a:effectLst/>
        </p:spPr>
        <p:txBody>
          <a:bodyPr/>
          <a:lstStyle>
            <a:lvl1pPr algn="l">
              <a:defRPr sz="1100" b="1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INDEX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35620AF-F882-439A-813F-BD88DCD6D139}"/>
              </a:ext>
            </a:extLst>
          </p:cNvPr>
          <p:cNvCxnSpPr>
            <a:cxnSpLocks/>
          </p:cNvCxnSpPr>
          <p:nvPr userDrawn="1"/>
        </p:nvCxnSpPr>
        <p:spPr>
          <a:xfrm>
            <a:off x="2661557" y="6569303"/>
            <a:ext cx="8205107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47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2000">
              <a:srgbClr val="1D403A"/>
            </a:gs>
            <a:gs pos="33000">
              <a:srgbClr val="1B3C33"/>
            </a:gs>
            <a:gs pos="100000">
              <a:srgbClr val="2A5963"/>
            </a:gs>
            <a:gs pos="0">
              <a:srgbClr val="2A5963">
                <a:lumMod val="73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6EB54D-3D9A-4FE3-B3C0-529A9B526D02}"/>
              </a:ext>
            </a:extLst>
          </p:cNvPr>
          <p:cNvSpPr/>
          <p:nvPr userDrawn="1"/>
        </p:nvSpPr>
        <p:spPr>
          <a:xfrm>
            <a:off x="9696450" y="-809625"/>
            <a:ext cx="304800" cy="304800"/>
          </a:xfrm>
          <a:prstGeom prst="rect">
            <a:avLst/>
          </a:prstGeom>
          <a:solidFill>
            <a:srgbClr val="2F6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91BE63-91C9-4CA6-AFB8-0A6FD982CA18}"/>
              </a:ext>
            </a:extLst>
          </p:cNvPr>
          <p:cNvSpPr/>
          <p:nvPr userDrawn="1"/>
        </p:nvSpPr>
        <p:spPr>
          <a:xfrm>
            <a:off x="9344025" y="-809625"/>
            <a:ext cx="304800" cy="304800"/>
          </a:xfrm>
          <a:prstGeom prst="rect">
            <a:avLst/>
          </a:prstGeom>
          <a:solidFill>
            <a:srgbClr val="347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EDB8E0-0C4D-4CC7-94A0-661F585DD931}"/>
              </a:ext>
            </a:extLst>
          </p:cNvPr>
          <p:cNvSpPr/>
          <p:nvPr userDrawn="1"/>
        </p:nvSpPr>
        <p:spPr>
          <a:xfrm>
            <a:off x="8872538" y="-809625"/>
            <a:ext cx="304800" cy="304800"/>
          </a:xfrm>
          <a:prstGeom prst="rect">
            <a:avLst/>
          </a:prstGeom>
          <a:solidFill>
            <a:srgbClr val="1B3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83CFFB-5334-46FF-86C8-A0CC810EC612}"/>
              </a:ext>
            </a:extLst>
          </p:cNvPr>
          <p:cNvSpPr/>
          <p:nvPr userDrawn="1"/>
        </p:nvSpPr>
        <p:spPr>
          <a:xfrm>
            <a:off x="8506258" y="-809625"/>
            <a:ext cx="304800" cy="304800"/>
          </a:xfrm>
          <a:prstGeom prst="rect">
            <a:avLst/>
          </a:prstGeom>
          <a:solidFill>
            <a:srgbClr val="60A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112D83-770C-443F-82F5-97256A813FA8}"/>
              </a:ext>
            </a:extLst>
          </p:cNvPr>
          <p:cNvSpPr/>
          <p:nvPr userDrawn="1"/>
        </p:nvSpPr>
        <p:spPr>
          <a:xfrm>
            <a:off x="8506258" y="-452438"/>
            <a:ext cx="304800" cy="304800"/>
          </a:xfrm>
          <a:prstGeom prst="rect">
            <a:avLst/>
          </a:prstGeom>
          <a:solidFill>
            <a:srgbClr val="F4E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7EC213-9E6C-4859-B648-552AD03DF2FF}"/>
              </a:ext>
            </a:extLst>
          </p:cNvPr>
          <p:cNvSpPr/>
          <p:nvPr userDrawn="1"/>
        </p:nvSpPr>
        <p:spPr>
          <a:xfrm>
            <a:off x="8872538" y="-452438"/>
            <a:ext cx="304800" cy="304800"/>
          </a:xfrm>
          <a:prstGeom prst="rect">
            <a:avLst/>
          </a:prstGeom>
          <a:solidFill>
            <a:srgbClr val="F3D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12051B-93E1-493B-B35D-32B90D01DB13}"/>
              </a:ext>
            </a:extLst>
          </p:cNvPr>
          <p:cNvSpPr/>
          <p:nvPr userDrawn="1"/>
        </p:nvSpPr>
        <p:spPr>
          <a:xfrm>
            <a:off x="9348788" y="-452438"/>
            <a:ext cx="304800" cy="30480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588036-6677-436A-BFB5-AB723E558B05}"/>
              </a:ext>
            </a:extLst>
          </p:cNvPr>
          <p:cNvSpPr/>
          <p:nvPr userDrawn="1"/>
        </p:nvSpPr>
        <p:spPr>
          <a:xfrm>
            <a:off x="9696450" y="-452438"/>
            <a:ext cx="304800" cy="304800"/>
          </a:xfrm>
          <a:prstGeom prst="rect">
            <a:avLst/>
          </a:prstGeom>
          <a:solidFill>
            <a:srgbClr val="D2B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4" r:id="rId4"/>
    <p:sldLayoutId id="2147483656" r:id="rId5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pos="189" userDrawn="1">
          <p15:clr>
            <a:srgbClr val="F26B43"/>
          </p15:clr>
        </p15:guide>
        <p15:guide id="6" pos="74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1F5913-C775-4BBD-ADE6-9B84A4B31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ko-KR" altLang="en-US" dirty="0">
                <a:solidFill>
                  <a:srgbClr val="F3D5BB"/>
                </a:solidFill>
              </a:rPr>
              <a:t>김현구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D324EA-DCF9-459E-B74E-C713B324DF85}"/>
              </a:ext>
            </a:extLst>
          </p:cNvPr>
          <p:cNvSpPr/>
          <p:nvPr/>
        </p:nvSpPr>
        <p:spPr>
          <a:xfrm>
            <a:off x="8980651" y="4752418"/>
            <a:ext cx="339672" cy="339672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5024C86E-9D29-4D9A-A2D3-0FC20FBD4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4034" y="2337487"/>
            <a:ext cx="7923931" cy="1466852"/>
          </a:xfrm>
        </p:spPr>
        <p:txBody>
          <a:bodyPr/>
          <a:lstStyle/>
          <a:p>
            <a:r>
              <a:rPr lang="ko-KR" altLang="en-US" sz="4800" dirty="0" err="1"/>
              <a:t>다크</a:t>
            </a:r>
            <a:r>
              <a:rPr lang="ko-KR" altLang="en-US" sz="4800" dirty="0"/>
              <a:t> </a:t>
            </a:r>
            <a:r>
              <a:rPr lang="ko-KR" altLang="en-US" sz="4800" dirty="0" err="1"/>
              <a:t>소드</a:t>
            </a:r>
            <a:br>
              <a:rPr lang="en-US" altLang="ko-KR" sz="4800" dirty="0"/>
            </a:br>
            <a:r>
              <a:rPr lang="ko-KR" altLang="en-US" sz="4800" dirty="0"/>
              <a:t>포트폴리오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FB8C39AF-6791-4A0D-9269-C18D32122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697" y="3856759"/>
            <a:ext cx="2656703" cy="313059"/>
          </a:xfrm>
        </p:spPr>
        <p:txBody>
          <a:bodyPr/>
          <a:lstStyle/>
          <a:p>
            <a:r>
              <a:rPr lang="en-US" altLang="ko-KR" sz="1100" dirty="0"/>
              <a:t>Unity 2D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622925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7746F2D-ADA4-462A-8EDC-4E7366616DAD}"/>
              </a:ext>
            </a:extLst>
          </p:cNvPr>
          <p:cNvGrpSpPr/>
          <p:nvPr/>
        </p:nvGrpSpPr>
        <p:grpSpPr>
          <a:xfrm>
            <a:off x="7741987" y="2031047"/>
            <a:ext cx="2802214" cy="622908"/>
            <a:chOff x="7166496" y="2072018"/>
            <a:chExt cx="2663304" cy="478156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E1F05D5C-1EBA-4568-9C69-7841B9C603A4}"/>
                </a:ext>
              </a:extLst>
            </p:cNvPr>
            <p:cNvSpPr/>
            <p:nvPr/>
          </p:nvSpPr>
          <p:spPr>
            <a:xfrm>
              <a:off x="7556048" y="2072018"/>
              <a:ext cx="2273752" cy="478156"/>
            </a:xfrm>
            <a:prstGeom prst="rect">
              <a:avLst/>
            </a:prstGeom>
            <a:gradFill>
              <a:gsLst>
                <a:gs pos="0">
                  <a:srgbClr val="1B3C33"/>
                </a:gs>
                <a:gs pos="100000">
                  <a:srgbClr val="1B3C35"/>
                </a:gs>
              </a:gsLst>
              <a:lin ang="2700000" scaled="1"/>
            </a:gradFill>
            <a:ln w="254000">
              <a:noFill/>
            </a:ln>
            <a:effectLst>
              <a:outerShdw blurRad="381000" dist="330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3A15862-DFDE-42CD-A4EE-EDC44A6AB0F6}"/>
                </a:ext>
              </a:extLst>
            </p:cNvPr>
            <p:cNvSpPr/>
            <p:nvPr/>
          </p:nvSpPr>
          <p:spPr>
            <a:xfrm>
              <a:off x="7166496" y="2142021"/>
              <a:ext cx="75900" cy="270843"/>
            </a:xfrm>
            <a:prstGeom prst="rect">
              <a:avLst/>
            </a:prstGeom>
            <a:gradFill flip="none" rotWithShape="1">
              <a:gsLst>
                <a:gs pos="0">
                  <a:srgbClr val="F4E5D4"/>
                </a:gs>
                <a:gs pos="100000">
                  <a:srgbClr val="F3D5BB"/>
                </a:gs>
              </a:gsLst>
              <a:path path="circle">
                <a:fillToRect r="100000" b="100000"/>
              </a:path>
              <a:tileRect l="-100000" t="-100000"/>
            </a:gradFill>
            <a:ln w="2540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9" name="부제목 18">
            <a:extLst>
              <a:ext uri="{FF2B5EF4-FFF2-40B4-BE49-F238E27FC236}">
                <a16:creationId xmlns:a16="http://schemas.microsoft.com/office/drawing/2014/main" id="{AA01B8D4-E707-46C0-8716-52268E9150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순서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5F1400-6562-4F5E-8779-79B45D4C7F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다크</a:t>
            </a:r>
            <a:r>
              <a:rPr lang="ko-KR" altLang="en-US" dirty="0"/>
              <a:t> </a:t>
            </a:r>
            <a:r>
              <a:rPr lang="ko-KR" altLang="en-US" dirty="0" err="1"/>
              <a:t>소드</a:t>
            </a:r>
            <a:endParaRPr lang="ko-KR" altLang="en-US" dirty="0"/>
          </a:p>
        </p:txBody>
      </p:sp>
      <p:sp>
        <p:nvSpPr>
          <p:cNvPr id="94" name="부제목 18">
            <a:extLst>
              <a:ext uri="{FF2B5EF4-FFF2-40B4-BE49-F238E27FC236}">
                <a16:creationId xmlns:a16="http://schemas.microsoft.com/office/drawing/2014/main" id="{D741B9DF-34EF-453C-8ECD-FCDE8F698E8D}"/>
              </a:ext>
            </a:extLst>
          </p:cNvPr>
          <p:cNvSpPr txBox="1">
            <a:spLocks/>
          </p:cNvSpPr>
          <p:nvPr/>
        </p:nvSpPr>
        <p:spPr>
          <a:xfrm>
            <a:off x="7805393" y="296862"/>
            <a:ext cx="2941931" cy="6264275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40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ln w="3175">
                  <a:noFill/>
                </a:ln>
                <a:solidFill>
                  <a:srgbClr val="F4E5D4"/>
                </a:solidFill>
                <a:latin typeface="+mj-lt"/>
                <a:ea typeface="+mn-ea"/>
              </a:rPr>
              <a:t>  </a:t>
            </a:r>
            <a:r>
              <a:rPr lang="ko-KR" altLang="en-US" sz="2400" b="1" dirty="0" err="1">
                <a:ln w="3175">
                  <a:noFill/>
                </a:ln>
                <a:solidFill>
                  <a:srgbClr val="F4E5D4"/>
                </a:solidFill>
              </a:rPr>
              <a:t>다크</a:t>
            </a: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</a:rPr>
              <a:t> </a:t>
            </a:r>
            <a:r>
              <a:rPr lang="ko-KR" altLang="en-US" sz="2400" b="1" dirty="0" err="1">
                <a:ln w="3175">
                  <a:noFill/>
                </a:ln>
                <a:solidFill>
                  <a:srgbClr val="F4E5D4"/>
                </a:solidFill>
              </a:rPr>
              <a:t>소드</a:t>
            </a:r>
            <a:endParaRPr lang="en-US" sz="2400" b="1" dirty="0">
              <a:ln w="3175">
                <a:noFill/>
              </a:ln>
              <a:solidFill>
                <a:srgbClr val="F4E5D4"/>
              </a:solidFill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+mj-lt"/>
              <a:ea typeface="+mn-ea"/>
            </a:endParaRPr>
          </a:p>
          <a:p>
            <a:pPr>
              <a:lnSpc>
                <a:spcPct val="100000"/>
              </a:lnSpc>
            </a:pPr>
            <a: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 화면</a:t>
            </a:r>
            <a:endParaRPr lang="en-US" altLang="ko-KR" sz="2400" b="1" dirty="0">
              <a:ln w="3175">
                <a:noFill/>
              </a:ln>
              <a:solidFill>
                <a:srgbClr val="F4E5D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스피드 모드</a:t>
            </a: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400" b="1" dirty="0">
                <a:ln w="3175">
                  <a:noFill/>
                </a:ln>
                <a:solidFill>
                  <a:srgbClr val="F4E5D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조작</a:t>
            </a: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1518A4F-BFF5-4C6D-AAE3-27B272F22054}"/>
              </a:ext>
            </a:extLst>
          </p:cNvPr>
          <p:cNvSpPr/>
          <p:nvPr/>
        </p:nvSpPr>
        <p:spPr>
          <a:xfrm>
            <a:off x="11160357" y="296863"/>
            <a:ext cx="758949" cy="758949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EFBEFBE4-AAD8-4A5D-95AF-4B43F2E4142D}"/>
              </a:ext>
            </a:extLst>
          </p:cNvPr>
          <p:cNvGrpSpPr/>
          <p:nvPr/>
        </p:nvGrpSpPr>
        <p:grpSpPr>
          <a:xfrm>
            <a:off x="9143094" y="3175"/>
            <a:ext cx="0" cy="6854825"/>
            <a:chOff x="9032421" y="0"/>
            <a:chExt cx="0" cy="6854825"/>
          </a:xfrm>
        </p:grpSpPr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3975F431-8271-4C97-8C8B-1B9F1BE301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032421" y="0"/>
              <a:ext cx="0" cy="1734185"/>
            </a:xfrm>
            <a:prstGeom prst="line">
              <a:avLst/>
            </a:prstGeom>
            <a:ln w="9525">
              <a:gradFill>
                <a:gsLst>
                  <a:gs pos="0">
                    <a:srgbClr val="E4C2A9"/>
                  </a:gs>
                  <a:gs pos="100000">
                    <a:srgbClr val="E4C2A9"/>
                  </a:gs>
                </a:gsLst>
                <a:lin ang="5400000" scaled="1"/>
              </a:gra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221EB369-08F2-436A-89E7-BBB744380B7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032421" y="5048885"/>
              <a:ext cx="0" cy="1805940"/>
            </a:xfrm>
            <a:prstGeom prst="line">
              <a:avLst/>
            </a:prstGeom>
            <a:ln w="9525">
              <a:gradFill>
                <a:gsLst>
                  <a:gs pos="0">
                    <a:srgbClr val="E4C2A9"/>
                  </a:gs>
                  <a:gs pos="100000">
                    <a:srgbClr val="E4C2A9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9DC354E-D5EE-4EB3-9C07-1AF4E89392DD}"/>
              </a:ext>
            </a:extLst>
          </p:cNvPr>
          <p:cNvCxnSpPr>
            <a:cxnSpLocks/>
          </p:cNvCxnSpPr>
          <p:nvPr/>
        </p:nvCxnSpPr>
        <p:spPr>
          <a:xfrm>
            <a:off x="2380398" y="3890937"/>
            <a:ext cx="999925" cy="0"/>
          </a:xfrm>
          <a:prstGeom prst="line">
            <a:avLst/>
          </a:prstGeom>
          <a:gradFill flip="none" rotWithShape="1">
            <a:gsLst>
              <a:gs pos="0">
                <a:srgbClr val="E7C49D"/>
              </a:gs>
              <a:gs pos="100000">
                <a:srgbClr val="F3D5BB"/>
              </a:gs>
            </a:gsLst>
            <a:path path="circle">
              <a:fillToRect r="100000" b="100000"/>
            </a:path>
            <a:tileRect l="-100000" t="-100000"/>
          </a:gradFill>
          <a:ln w="101600">
            <a:gradFill flip="none" rotWithShape="1">
              <a:gsLst>
                <a:gs pos="0">
                  <a:srgbClr val="F3D5BB"/>
                </a:gs>
                <a:gs pos="74000">
                  <a:srgbClr val="E4C2A9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2363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5968447" y="39723"/>
            <a:ext cx="1735059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61748" y="2420477"/>
            <a:ext cx="3530252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게임 명 </a:t>
            </a:r>
            <a:r>
              <a:rPr lang="en-US" altLang="ko-KR" sz="1800" b="1" dirty="0">
                <a:solidFill>
                  <a:schemeClr val="bg1"/>
                </a:solidFill>
              </a:rPr>
              <a:t>: </a:t>
            </a:r>
            <a:r>
              <a:rPr lang="ko-KR" altLang="en-US" sz="1800" b="1" dirty="0" err="1">
                <a:solidFill>
                  <a:schemeClr val="bg1"/>
                </a:solidFill>
              </a:rPr>
              <a:t>다크</a:t>
            </a:r>
            <a:r>
              <a:rPr lang="ko-KR" altLang="en-US" sz="1800" b="1" dirty="0">
                <a:solidFill>
                  <a:schemeClr val="bg1"/>
                </a:solidFill>
              </a:rPr>
              <a:t> </a:t>
            </a:r>
            <a:r>
              <a:rPr lang="ko-KR" altLang="en-US" sz="1800" b="1" dirty="0" err="1">
                <a:solidFill>
                  <a:schemeClr val="bg1"/>
                </a:solidFill>
              </a:rPr>
              <a:t>소드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장르 </a:t>
            </a:r>
            <a:r>
              <a:rPr lang="en-US" altLang="ko-KR" sz="1800" b="1" dirty="0">
                <a:solidFill>
                  <a:schemeClr val="bg1"/>
                </a:solidFill>
              </a:rPr>
              <a:t>: </a:t>
            </a:r>
            <a:r>
              <a:rPr lang="ko-KR" altLang="en-US" sz="1800" b="1" dirty="0" err="1">
                <a:solidFill>
                  <a:schemeClr val="bg1"/>
                </a:solidFill>
              </a:rPr>
              <a:t>캐쥬얼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chemeClr val="bg1"/>
                </a:solidFill>
              </a:rPr>
              <a:t>액션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팀 인원 </a:t>
            </a:r>
            <a:r>
              <a:rPr lang="en-US" altLang="ko-KR" sz="1800" b="1" dirty="0">
                <a:solidFill>
                  <a:schemeClr val="bg1"/>
                </a:solidFill>
              </a:rPr>
              <a:t>: 2</a:t>
            </a:r>
            <a:r>
              <a:rPr lang="ko-KR" altLang="en-US" sz="1800" b="1" dirty="0">
                <a:solidFill>
                  <a:schemeClr val="bg1"/>
                </a:solidFill>
              </a:rPr>
              <a:t>명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en-US" altLang="ko-KR" sz="1800" b="1" dirty="0">
                <a:solidFill>
                  <a:schemeClr val="bg1"/>
                </a:solidFill>
              </a:rPr>
              <a:t>- </a:t>
            </a:r>
            <a:r>
              <a:rPr lang="ko-KR" altLang="en-US" sz="1800" b="1" dirty="0">
                <a:solidFill>
                  <a:schemeClr val="bg1"/>
                </a:solidFill>
              </a:rPr>
              <a:t>배틀 모드는 개발 진행중 입니다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시작 화면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pic>
        <p:nvPicPr>
          <p:cNvPr id="7" name="그림 6" descr="표지판, 테이블, 여자, 거리이(가) 표시된 사진&#10;&#10;자동 생성된 설명">
            <a:extLst>
              <a:ext uri="{FF2B5EF4-FFF2-40B4-BE49-F238E27FC236}">
                <a16:creationId xmlns:a16="http://schemas.microsoft.com/office/drawing/2014/main" id="{5FB5EED4-161E-4B02-9A56-F853F9230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87" y="1980549"/>
            <a:ext cx="8064037" cy="4032018"/>
          </a:xfrm>
          <a:prstGeom prst="rect">
            <a:avLst/>
          </a:prstGeom>
        </p:spPr>
      </p:pic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38C60AF1-4131-4FCB-B701-A464685EE2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</p:spTree>
    <p:extLst>
      <p:ext uri="{BB962C8B-B14F-4D97-AF65-F5344CB8AC3E}">
        <p14:creationId xmlns:p14="http://schemas.microsoft.com/office/powerpoint/2010/main" val="1093058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8210812" y="39723"/>
            <a:ext cx="1991638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61748" y="2420477"/>
            <a:ext cx="3530252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조작 </a:t>
            </a:r>
            <a:r>
              <a:rPr lang="en-US" altLang="ko-KR" sz="1800" b="1" dirty="0">
                <a:solidFill>
                  <a:schemeClr val="bg1"/>
                </a:solidFill>
              </a:rPr>
              <a:t>: </a:t>
            </a:r>
            <a:r>
              <a:rPr lang="ko-KR" altLang="en-US" sz="1800" b="1" dirty="0">
                <a:solidFill>
                  <a:schemeClr val="bg1"/>
                </a:solidFill>
              </a:rPr>
              <a:t>버튼 </a:t>
            </a:r>
            <a:r>
              <a:rPr lang="en-US" altLang="ko-KR" sz="1800" b="1" dirty="0">
                <a:solidFill>
                  <a:schemeClr val="bg1"/>
                </a:solidFill>
              </a:rPr>
              <a:t>3</a:t>
            </a:r>
            <a:r>
              <a:rPr lang="ko-KR" altLang="en-US" sz="1800" b="1" dirty="0">
                <a:solidFill>
                  <a:schemeClr val="bg1"/>
                </a:solidFill>
              </a:rPr>
              <a:t>개</a:t>
            </a:r>
            <a:r>
              <a:rPr lang="en-US" altLang="ko-KR" sz="1800" b="1" dirty="0">
                <a:solidFill>
                  <a:schemeClr val="bg1"/>
                </a:solidFill>
              </a:rPr>
              <a:t> : </a:t>
            </a:r>
            <a:r>
              <a:rPr lang="ko-KR" altLang="en-US" sz="1800" b="1" dirty="0">
                <a:solidFill>
                  <a:schemeClr val="bg1"/>
                </a:solidFill>
              </a:rPr>
              <a:t>공격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chemeClr val="bg1"/>
                </a:solidFill>
              </a:rPr>
              <a:t>방어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chemeClr val="bg1"/>
                </a:solidFill>
              </a:rPr>
              <a:t>찌르기</a:t>
            </a:r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아이디어는 게임 </a:t>
            </a:r>
            <a:r>
              <a:rPr lang="en-US" altLang="ko-KR" sz="1800" b="1" dirty="0">
                <a:solidFill>
                  <a:schemeClr val="bg1"/>
                </a:solidFill>
              </a:rPr>
              <a:t>“</a:t>
            </a:r>
            <a:r>
              <a:rPr lang="ko-KR" altLang="en-US" sz="1800" b="1" dirty="0">
                <a:solidFill>
                  <a:schemeClr val="bg1"/>
                </a:solidFill>
              </a:rPr>
              <a:t>무한의 계단</a:t>
            </a:r>
            <a:r>
              <a:rPr lang="en-US" altLang="ko-KR" sz="1800" b="1" dirty="0">
                <a:solidFill>
                  <a:schemeClr val="bg1"/>
                </a:solidFill>
              </a:rPr>
              <a:t>”</a:t>
            </a:r>
            <a:r>
              <a:rPr lang="ko-KR" altLang="en-US" sz="1800" b="1" dirty="0">
                <a:solidFill>
                  <a:schemeClr val="bg1"/>
                </a:solidFill>
              </a:rPr>
              <a:t> 에 착안해서 만들었습니다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2-1. </a:t>
            </a:r>
            <a:r>
              <a:rPr lang="ko-KR" altLang="en-US" sz="3200" dirty="0"/>
              <a:t>가이드 화면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pic>
        <p:nvPicPr>
          <p:cNvPr id="8" name="그림 7" descr="모니터, 텔레비전, 화면, 어두운이(가) 표시된 사진&#10;&#10;자동 생성된 설명">
            <a:extLst>
              <a:ext uri="{FF2B5EF4-FFF2-40B4-BE49-F238E27FC236}">
                <a16:creationId xmlns:a16="http://schemas.microsoft.com/office/drawing/2014/main" id="{975A5D37-A355-4ADF-8DF7-CF24A5454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88" y="2017228"/>
            <a:ext cx="7568267" cy="3791491"/>
          </a:xfrm>
          <a:prstGeom prst="rect">
            <a:avLst/>
          </a:prstGeom>
        </p:spPr>
      </p:pic>
      <p:sp>
        <p:nvSpPr>
          <p:cNvPr id="16" name="텍스트 개체 틀 13">
            <a:extLst>
              <a:ext uri="{FF2B5EF4-FFF2-40B4-BE49-F238E27FC236}">
                <a16:creationId xmlns:a16="http://schemas.microsoft.com/office/drawing/2014/main" id="{B5B7A39E-36E9-4ED0-B878-F5EC1B31E3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</p:spTree>
    <p:extLst>
      <p:ext uri="{BB962C8B-B14F-4D97-AF65-F5344CB8AC3E}">
        <p14:creationId xmlns:p14="http://schemas.microsoft.com/office/powerpoint/2010/main" val="4090187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8210812" y="39723"/>
            <a:ext cx="1991638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71775" y="2420477"/>
            <a:ext cx="4720226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en-US" altLang="ko-KR" sz="1800" b="1" dirty="0">
                <a:solidFill>
                  <a:schemeClr val="bg1"/>
                </a:solidFill>
              </a:rPr>
              <a:t>1. </a:t>
            </a:r>
            <a:r>
              <a:rPr lang="ko-KR" altLang="en-US" sz="1800" b="1" dirty="0">
                <a:solidFill>
                  <a:schemeClr val="bg1"/>
                </a:solidFill>
              </a:rPr>
              <a:t>게임은 플레이어가 제한시간 안에 </a:t>
            </a:r>
            <a:r>
              <a:rPr lang="ko-KR" altLang="en-US" sz="1800" b="1" dirty="0">
                <a:solidFill>
                  <a:srgbClr val="1B3C35"/>
                </a:solidFill>
              </a:rPr>
              <a:t>적과 일치하는 조작</a:t>
            </a:r>
            <a:r>
              <a:rPr lang="ko-KR" altLang="en-US" sz="1800" b="1" dirty="0">
                <a:solidFill>
                  <a:schemeClr val="bg1"/>
                </a:solidFill>
              </a:rPr>
              <a:t>을 빠르게 누르며 진행됩니다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en-US" altLang="ko-KR" sz="1800" b="1" dirty="0">
                <a:solidFill>
                  <a:schemeClr val="bg1"/>
                </a:solidFill>
              </a:rPr>
              <a:t>2. </a:t>
            </a:r>
            <a:r>
              <a:rPr lang="ko-KR" altLang="en-US" sz="1800" b="1" dirty="0">
                <a:solidFill>
                  <a:schemeClr val="bg1"/>
                </a:solidFill>
              </a:rPr>
              <a:t>점차 시간이 줄어드는 속도가 빨라지고 공격하는 적의 비율이 높아져 난이도가 상승합니다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en-US" altLang="ko-KR" sz="1800" b="1" dirty="0">
                <a:solidFill>
                  <a:schemeClr val="bg1"/>
                </a:solidFill>
              </a:rPr>
              <a:t>3. Best Score</a:t>
            </a:r>
            <a:r>
              <a:rPr lang="ko-KR" altLang="en-US" sz="1800" b="1" dirty="0">
                <a:solidFill>
                  <a:schemeClr val="bg1"/>
                </a:solidFill>
              </a:rPr>
              <a:t>는 기기에 저장되어 껐다 켜도 다시 확인할 수 있습니다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2-2. </a:t>
            </a:r>
            <a:r>
              <a:rPr lang="ko-KR" altLang="en-US" sz="3200" dirty="0"/>
              <a:t>기능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4BC0F8D-7DE7-4EFF-A4D4-E3103B9533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  <p:pic>
        <p:nvPicPr>
          <p:cNvPr id="7" name="그림 6" descr="표지판, 소녀, 거리, 기차이(가) 표시된 사진&#10;&#10;자동 생성된 설명">
            <a:extLst>
              <a:ext uri="{FF2B5EF4-FFF2-40B4-BE49-F238E27FC236}">
                <a16:creationId xmlns:a16="http://schemas.microsoft.com/office/drawing/2014/main" id="{E2862A44-80BB-4704-8D52-9F2BFF633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64" y="1581242"/>
            <a:ext cx="4636517" cy="2304789"/>
          </a:xfrm>
          <a:prstGeom prst="rect">
            <a:avLst/>
          </a:prstGeom>
        </p:spPr>
      </p:pic>
      <p:pic>
        <p:nvPicPr>
          <p:cNvPr id="10" name="그림 9" descr="전면, 소녀, 젊은, 테이블이(가) 표시된 사진&#10;&#10;자동 생성된 설명">
            <a:extLst>
              <a:ext uri="{FF2B5EF4-FFF2-40B4-BE49-F238E27FC236}">
                <a16:creationId xmlns:a16="http://schemas.microsoft.com/office/drawing/2014/main" id="{5B3C58A4-A65D-4AEC-9E16-50F5F324E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51" y="3666825"/>
            <a:ext cx="4970358" cy="250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379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8210812" y="39723"/>
            <a:ext cx="1991638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74499" y="2420477"/>
            <a:ext cx="6417501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ko-KR" altLang="en-US" sz="1800" b="1" dirty="0">
                <a:solidFill>
                  <a:srgbClr val="1B3C35"/>
                </a:solidFill>
              </a:rPr>
              <a:t>녹색</a:t>
            </a:r>
            <a:r>
              <a:rPr lang="ko-KR" altLang="en-US" sz="1800" b="1" dirty="0">
                <a:solidFill>
                  <a:schemeClr val="bg1"/>
                </a:solidFill>
              </a:rPr>
              <a:t> 적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rgbClr val="FF3300"/>
                </a:solidFill>
              </a:rPr>
              <a:t>빨간색</a:t>
            </a:r>
            <a:r>
              <a:rPr lang="ko-KR" altLang="en-US" sz="1800" b="1" dirty="0">
                <a:solidFill>
                  <a:schemeClr val="bg1"/>
                </a:solidFill>
              </a:rPr>
              <a:t> 적은 게임 시작과 동시에 임의의 개수만큼 생성되어 큐에 입력됩니다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객체의 생성과 소멸 대신 활성화와 비활성화를 반복하면서 오브젝트 </a:t>
            </a:r>
            <a:r>
              <a:rPr lang="ko-KR" altLang="en-US" sz="1800" b="1" dirty="0" err="1">
                <a:solidFill>
                  <a:schemeClr val="bg1"/>
                </a:solidFill>
              </a:rPr>
              <a:t>풀링을</a:t>
            </a:r>
            <a:r>
              <a:rPr lang="ko-KR" altLang="en-US" sz="1800" b="1" dirty="0">
                <a:solidFill>
                  <a:schemeClr val="bg1"/>
                </a:solidFill>
              </a:rPr>
              <a:t> 진행합니다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2-3. </a:t>
            </a:r>
            <a:r>
              <a:rPr lang="ko-KR" altLang="en-US" sz="3200" dirty="0"/>
              <a:t>구현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89BE5D52-8783-4F92-A08C-975EC3090F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DDC9651-54D2-4685-BEF2-5E71F8C3D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3011624"/>
            <a:ext cx="5123145" cy="1856582"/>
          </a:xfrm>
          <a:prstGeom prst="rect">
            <a:avLst/>
          </a:prstGeom>
        </p:spPr>
      </p:pic>
      <p:sp>
        <p:nvSpPr>
          <p:cNvPr id="20" name="제목 3">
            <a:extLst>
              <a:ext uri="{FF2B5EF4-FFF2-40B4-BE49-F238E27FC236}">
                <a16:creationId xmlns:a16="http://schemas.microsoft.com/office/drawing/2014/main" id="{D28ABF1C-17B6-4479-8A39-AB97B3EC206B}"/>
              </a:ext>
            </a:extLst>
          </p:cNvPr>
          <p:cNvSpPr txBox="1">
            <a:spLocks/>
          </p:cNvSpPr>
          <p:nvPr/>
        </p:nvSpPr>
        <p:spPr>
          <a:xfrm>
            <a:off x="487928" y="1568765"/>
            <a:ext cx="9129713" cy="567808"/>
          </a:xfrm>
          <a:prstGeom prst="rect">
            <a:avLst/>
          </a:prstGeo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C3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/>
              <a:t>1. </a:t>
            </a:r>
            <a:r>
              <a:rPr lang="ko-KR" altLang="en-US" sz="2400" dirty="0"/>
              <a:t>오브젝트 </a:t>
            </a:r>
            <a:r>
              <a:rPr lang="ko-KR" altLang="en-US" sz="2400" dirty="0" err="1"/>
              <a:t>풀링</a:t>
            </a:r>
            <a:r>
              <a:rPr lang="ko-KR" altLang="en-US" sz="2400" dirty="0"/>
              <a:t> 구현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9014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8210812" y="39723"/>
            <a:ext cx="1991638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74499" y="2420477"/>
            <a:ext cx="6417501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ko-KR" altLang="en-US" sz="1800" b="1" dirty="0" err="1">
                <a:solidFill>
                  <a:srgbClr val="1B3C35"/>
                </a:solidFill>
              </a:rPr>
              <a:t>싱글턴</a:t>
            </a:r>
            <a:r>
              <a:rPr lang="ko-KR" altLang="en-US" sz="1800" b="1" dirty="0">
                <a:solidFill>
                  <a:srgbClr val="1B3C35"/>
                </a:solidFill>
              </a:rPr>
              <a:t> 패턴</a:t>
            </a:r>
            <a:r>
              <a:rPr lang="ko-KR" altLang="en-US" sz="1800" b="1" dirty="0">
                <a:solidFill>
                  <a:schemeClr val="bg1"/>
                </a:solidFill>
              </a:rPr>
              <a:t>을 활용한 적의 </a:t>
            </a:r>
            <a:r>
              <a:rPr lang="en-US" altLang="ko-KR" sz="1800" b="1" dirty="0">
                <a:solidFill>
                  <a:schemeClr val="bg1"/>
                </a:solidFill>
              </a:rPr>
              <a:t>List</a:t>
            </a:r>
            <a:r>
              <a:rPr lang="ko-KR" altLang="en-US" sz="1800" b="1" dirty="0">
                <a:solidFill>
                  <a:schemeClr val="bg1"/>
                </a:solidFill>
              </a:rPr>
              <a:t>를 가지고 있는 클래스를 만들어 전투를 따로 관리합니다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데미지 처리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chemeClr val="bg1"/>
                </a:solidFill>
              </a:rPr>
              <a:t>애니메이션 변환</a:t>
            </a:r>
            <a:r>
              <a:rPr lang="en-US" altLang="ko-KR" sz="1800" b="1" dirty="0">
                <a:solidFill>
                  <a:schemeClr val="bg1"/>
                </a:solidFill>
              </a:rPr>
              <a:t>, </a:t>
            </a:r>
            <a:r>
              <a:rPr lang="ko-KR" altLang="en-US" sz="1800" b="1" dirty="0">
                <a:solidFill>
                  <a:schemeClr val="bg1"/>
                </a:solidFill>
              </a:rPr>
              <a:t>적 객체 큐에 반환 등의 작업이 이루어집니다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2-3. </a:t>
            </a:r>
            <a:r>
              <a:rPr lang="ko-KR" altLang="en-US" sz="3200" dirty="0"/>
              <a:t>구현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89BE5D52-8783-4F92-A08C-975EC3090F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  <p:sp>
        <p:nvSpPr>
          <p:cNvPr id="2" name="제목 3">
            <a:extLst>
              <a:ext uri="{FF2B5EF4-FFF2-40B4-BE49-F238E27FC236}">
                <a16:creationId xmlns:a16="http://schemas.microsoft.com/office/drawing/2014/main" id="{F30AD405-4980-4DBF-923B-C5C8E7E47229}"/>
              </a:ext>
            </a:extLst>
          </p:cNvPr>
          <p:cNvSpPr txBox="1">
            <a:spLocks/>
          </p:cNvSpPr>
          <p:nvPr/>
        </p:nvSpPr>
        <p:spPr>
          <a:xfrm>
            <a:off x="487928" y="1568765"/>
            <a:ext cx="9129713" cy="567808"/>
          </a:xfrm>
          <a:prstGeom prst="rect">
            <a:avLst/>
          </a:prstGeo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C3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/>
              <a:t>2. </a:t>
            </a:r>
            <a:r>
              <a:rPr lang="ko-KR" altLang="en-US" sz="2400" dirty="0" err="1"/>
              <a:t>싱글턴</a:t>
            </a:r>
            <a:r>
              <a:rPr lang="ko-KR" altLang="en-US" sz="2400" dirty="0"/>
              <a:t> 패턴을 활용한 전투 클래스 구현</a:t>
            </a:r>
            <a:endParaRPr lang="en-US" altLang="ko-KR" sz="24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594F59B-3A2F-40E8-8109-BAFC077B1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87" y="3328768"/>
            <a:ext cx="4798708" cy="139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2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F3FD9-4589-411E-8A5F-1901D6D66FC7}"/>
              </a:ext>
            </a:extLst>
          </p:cNvPr>
          <p:cNvSpPr/>
          <p:nvPr/>
        </p:nvSpPr>
        <p:spPr>
          <a:xfrm>
            <a:off x="8210812" y="39723"/>
            <a:ext cx="1991638" cy="567808"/>
          </a:xfrm>
          <a:prstGeom prst="rect">
            <a:avLst/>
          </a:prstGeom>
          <a:solidFill>
            <a:srgbClr val="D2B4A9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793254-54EE-49D9-8420-2471581857DB}"/>
              </a:ext>
            </a:extLst>
          </p:cNvPr>
          <p:cNvSpPr/>
          <p:nvPr/>
        </p:nvSpPr>
        <p:spPr>
          <a:xfrm>
            <a:off x="225265" y="899317"/>
            <a:ext cx="74772" cy="460040"/>
          </a:xfrm>
          <a:prstGeom prst="rect">
            <a:avLst/>
          </a:prstGeom>
          <a:solidFill>
            <a:srgbClr val="1B3C35"/>
          </a:soli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rgbClr val="1B3C35"/>
              </a:solidFill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041188D-CA01-43DE-B8A0-0CE0779CB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74499" y="2420477"/>
            <a:ext cx="6417501" cy="2959293"/>
          </a:xfrm>
          <a:solidFill>
            <a:srgbClr val="D2B4A9"/>
          </a:solidFill>
        </p:spPr>
        <p:txBody>
          <a:bodyPr>
            <a:normAutofit/>
          </a:bodyPr>
          <a:lstStyle/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죽였을 때 </a:t>
            </a:r>
            <a:r>
              <a:rPr lang="en-US" altLang="ko-KR" sz="1800" b="1" dirty="0">
                <a:solidFill>
                  <a:schemeClr val="bg1"/>
                </a:solidFill>
              </a:rPr>
              <a:t>Best Score</a:t>
            </a:r>
            <a:r>
              <a:rPr lang="ko-KR" altLang="en-US" sz="1800" b="1" dirty="0">
                <a:solidFill>
                  <a:schemeClr val="bg1"/>
                </a:solidFill>
              </a:rPr>
              <a:t>가 갱신되는 적을 화살표로 표시합니다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en-US" altLang="ko-KR" sz="18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1800" b="1" dirty="0">
                <a:solidFill>
                  <a:schemeClr val="bg1"/>
                </a:solidFill>
              </a:rPr>
              <a:t>위치에 대한 계산은 적이 큐에서 나올 때 진행됩니다</a:t>
            </a:r>
            <a:r>
              <a:rPr lang="en-US" altLang="ko-KR" sz="18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87" y="845433"/>
            <a:ext cx="9129713" cy="567808"/>
          </a:xfrm>
        </p:spPr>
        <p:txBody>
          <a:bodyPr/>
          <a:lstStyle/>
          <a:p>
            <a:r>
              <a:rPr lang="en-US" altLang="ko-KR" sz="3200" dirty="0"/>
              <a:t>2-3. </a:t>
            </a:r>
            <a:r>
              <a:rPr lang="ko-KR" altLang="en-US" sz="3200" dirty="0"/>
              <a:t>구현</a:t>
            </a:r>
            <a:endParaRPr lang="en-US" altLang="ko-KR" sz="320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김 현 구</a:t>
            </a:r>
            <a:endParaRPr 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  <a:r>
              <a:rPr lang="ko-KR" altLang="en-US" dirty="0"/>
              <a:t> </a:t>
            </a:r>
            <a:r>
              <a:rPr lang="en-US" altLang="ko-KR" dirty="0"/>
              <a:t>Graphics</a:t>
            </a:r>
            <a:endParaRPr lang="ko-KR" altLang="en-US" dirty="0"/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89BE5D52-8783-4F92-A08C-975EC3090F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5994" y="204048"/>
            <a:ext cx="4018773" cy="201957"/>
          </a:xfrm>
        </p:spPr>
        <p:txBody>
          <a:bodyPr/>
          <a:lstStyle/>
          <a:p>
            <a:pPr algn="dist"/>
            <a:r>
              <a:rPr lang="en-US" altLang="ko-KR" sz="2400" dirty="0">
                <a:solidFill>
                  <a:srgbClr val="1B3C35"/>
                </a:solidFill>
              </a:rPr>
              <a:t>1. </a:t>
            </a:r>
            <a:r>
              <a:rPr lang="ko-KR" altLang="en-US" sz="2400" dirty="0">
                <a:solidFill>
                  <a:srgbClr val="1B3C35"/>
                </a:solidFill>
              </a:rPr>
              <a:t>시작화면</a:t>
            </a:r>
            <a:r>
              <a:rPr lang="en-US" altLang="ko-KR" sz="2400" dirty="0">
                <a:solidFill>
                  <a:srgbClr val="1B3C35"/>
                </a:solidFill>
              </a:rPr>
              <a:t>           </a:t>
            </a:r>
            <a:r>
              <a:rPr lang="en-US" altLang="ko-KR" sz="2400" dirty="0"/>
              <a:t>2. </a:t>
            </a:r>
            <a:r>
              <a:rPr lang="ko-KR" altLang="en-US" sz="2400" dirty="0"/>
              <a:t>스피드 모드</a:t>
            </a:r>
          </a:p>
        </p:txBody>
      </p:sp>
      <p:sp>
        <p:nvSpPr>
          <p:cNvPr id="2" name="제목 3">
            <a:extLst>
              <a:ext uri="{FF2B5EF4-FFF2-40B4-BE49-F238E27FC236}">
                <a16:creationId xmlns:a16="http://schemas.microsoft.com/office/drawing/2014/main" id="{F30AD405-4980-4DBF-923B-C5C8E7E47229}"/>
              </a:ext>
            </a:extLst>
          </p:cNvPr>
          <p:cNvSpPr txBox="1">
            <a:spLocks/>
          </p:cNvSpPr>
          <p:nvPr/>
        </p:nvSpPr>
        <p:spPr>
          <a:xfrm>
            <a:off x="487928" y="1568765"/>
            <a:ext cx="9129713" cy="567808"/>
          </a:xfrm>
          <a:prstGeom prst="rect">
            <a:avLst/>
          </a:prstGeo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B3C3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/>
              <a:t>3. Best Score </a:t>
            </a:r>
            <a:r>
              <a:rPr lang="ko-KR" altLang="en-US" sz="2400" dirty="0"/>
              <a:t>시각효과</a:t>
            </a:r>
            <a:endParaRPr lang="en-US" altLang="ko-KR" sz="2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B10F35-CAC7-477B-ABC2-4C1594126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10" t="17487" r="13604" b="20457"/>
          <a:stretch/>
        </p:blipFill>
        <p:spPr>
          <a:xfrm>
            <a:off x="63015" y="2845285"/>
            <a:ext cx="5467226" cy="2196441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91FF4CDB-1536-457E-AF4A-4EF044EF8E3E}"/>
              </a:ext>
            </a:extLst>
          </p:cNvPr>
          <p:cNvSpPr/>
          <p:nvPr/>
        </p:nvSpPr>
        <p:spPr>
          <a:xfrm>
            <a:off x="3713967" y="3344448"/>
            <a:ext cx="350729" cy="350729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388382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2753</TotalTime>
  <Words>291</Words>
  <Application>Microsoft Office PowerPoint</Application>
  <PresentationFormat>와이드스크린</PresentationFormat>
  <Paragraphs>62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</vt:lpstr>
      <vt:lpstr>Wingdings</vt:lpstr>
      <vt:lpstr>맑은 고딕</vt:lpstr>
      <vt:lpstr>나눔스퀘어</vt:lpstr>
      <vt:lpstr>나눔스퀘어 Bold</vt:lpstr>
      <vt:lpstr>나눔스퀘어 ExtraBold</vt:lpstr>
      <vt:lpstr>Office 테마</vt:lpstr>
      <vt:lpstr>다크 소드 포트폴리오</vt:lpstr>
      <vt:lpstr>PowerPoint 프레젠테이션</vt:lpstr>
      <vt:lpstr>1. 시작 화면</vt:lpstr>
      <vt:lpstr>2-1. 가이드 화면</vt:lpstr>
      <vt:lpstr>2-2. 기능</vt:lpstr>
      <vt:lpstr>2-3. 구현</vt:lpstr>
      <vt:lpstr>2-3. 구현</vt:lpstr>
      <vt:lpstr>2-3. 구현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</dc:title>
  <dc:creator>largo</dc:creator>
  <cp:keywords>adstorepost.com</cp:keywords>
  <cp:lastModifiedBy>thygu21@office.kw.ac.kr</cp:lastModifiedBy>
  <cp:revision>253</cp:revision>
  <dcterms:created xsi:type="dcterms:W3CDTF">2017-12-10T15:04:34Z</dcterms:created>
  <dcterms:modified xsi:type="dcterms:W3CDTF">2020-09-06T16:41:30Z</dcterms:modified>
</cp:coreProperties>
</file>